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71" autoAdjust="0"/>
  </p:normalViewPr>
  <p:slideViewPr>
    <p:cSldViewPr snapToGrid="0">
      <p:cViewPr varScale="1">
        <p:scale>
          <a:sx n="104" d="100"/>
          <a:sy n="104" d="100"/>
        </p:scale>
        <p:origin x="1392" y="72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266" y="-78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0822" cy="56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069" y="0"/>
            <a:ext cx="3050822" cy="56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14596"/>
            <a:ext cx="3050822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069" y="10914596"/>
            <a:ext cx="3050822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F76F29-BE94-477C-8996-594E9A445A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44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32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95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2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5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460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0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88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2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96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9993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984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92456"/>
            <a:ext cx="12366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smtClean="0"/>
              <a:t>SIS-SS-13-P</a:t>
            </a:r>
            <a:endParaRPr lang="es-ES_tradnl" b="1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903288" y="694119"/>
            <a:ext cx="11304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882650" y="105156"/>
            <a:ext cx="11325225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64781"/>
            <a:ext cx="1236662" cy="4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SIS-2016</a:t>
            </a:r>
          </a:p>
          <a:p>
            <a:pPr algn="r">
              <a:spcBef>
                <a:spcPct val="50000"/>
              </a:spcBef>
              <a:defRPr/>
            </a:pPr>
            <a:endParaRPr lang="es-ES_tradnl" b="1" dirty="0" smtClean="0"/>
          </a:p>
        </p:txBody>
      </p:sp>
      <p:grpSp>
        <p:nvGrpSpPr>
          <p:cNvPr id="1030" name="1 Grupo"/>
          <p:cNvGrpSpPr>
            <a:grpSpLocks/>
          </p:cNvGrpSpPr>
          <p:nvPr userDrawn="1"/>
        </p:nvGrpSpPr>
        <p:grpSpPr bwMode="auto">
          <a:xfrm>
            <a:off x="10526713" y="319469"/>
            <a:ext cx="1609725" cy="404812"/>
            <a:chOff x="10526713" y="328613"/>
            <a:chExt cx="1609725" cy="404812"/>
          </a:xfrm>
        </p:grpSpPr>
        <p:sp>
          <p:nvSpPr>
            <p:cNvPr id="1032" name="Text Box 46"/>
            <p:cNvSpPr txBox="1">
              <a:spLocks noChangeArrowheads="1"/>
            </p:cNvSpPr>
            <p:nvPr userDrawn="1"/>
          </p:nvSpPr>
          <p:spPr bwMode="auto">
            <a:xfrm>
              <a:off x="10526713" y="371475"/>
              <a:ext cx="654050" cy="22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es-ES_tradnl" sz="800" b="1" smtClean="0"/>
                <a:t>FECHA:</a:t>
              </a:r>
              <a:endParaRPr lang="es-ES" smtClean="0"/>
            </a:p>
          </p:txBody>
        </p:sp>
        <p:sp>
          <p:nvSpPr>
            <p:cNvPr id="1033" name="Text Box 47"/>
            <p:cNvSpPr txBox="1">
              <a:spLocks noChangeArrowheads="1"/>
            </p:cNvSpPr>
            <p:nvPr userDrawn="1"/>
          </p:nvSpPr>
          <p:spPr bwMode="auto">
            <a:xfrm>
              <a:off x="10944225" y="525463"/>
              <a:ext cx="1192213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       MES            AÑO</a:t>
              </a:r>
              <a:endParaRPr lang="es-ES" smtClean="0"/>
            </a:p>
          </p:txBody>
        </p:sp>
        <p:sp>
          <p:nvSpPr>
            <p:cNvPr id="1034" name="Rectangle 48"/>
            <p:cNvSpPr>
              <a:spLocks noChangeArrowheads="1"/>
            </p:cNvSpPr>
            <p:nvPr userDrawn="1"/>
          </p:nvSpPr>
          <p:spPr bwMode="auto">
            <a:xfrm>
              <a:off x="11138952" y="328613"/>
              <a:ext cx="983099" cy="23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ES"/>
            </a:p>
          </p:txBody>
        </p:sp>
        <p:sp>
          <p:nvSpPr>
            <p:cNvPr id="1035" name="Line 49"/>
            <p:cNvSpPr>
              <a:spLocks noChangeShapeType="1"/>
            </p:cNvSpPr>
            <p:nvPr userDrawn="1"/>
          </p:nvSpPr>
          <p:spPr bwMode="auto">
            <a:xfrm flipV="1">
              <a:off x="11639294" y="338138"/>
              <a:ext cx="0" cy="220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MX"/>
            </a:p>
          </p:txBody>
        </p:sp>
        <p:sp>
          <p:nvSpPr>
            <p:cNvPr id="1036" name="Line 50"/>
            <p:cNvSpPr>
              <a:spLocks noChangeShapeType="1"/>
            </p:cNvSpPr>
            <p:nvPr userDrawn="1"/>
          </p:nvSpPr>
          <p:spPr bwMode="auto">
            <a:xfrm>
              <a:off x="11875877" y="442913"/>
              <a:ext cx="0" cy="109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037" name="Line 51"/>
            <p:cNvSpPr>
              <a:spLocks noChangeShapeType="1"/>
            </p:cNvSpPr>
            <p:nvPr userDrawn="1"/>
          </p:nvSpPr>
          <p:spPr bwMode="auto">
            <a:xfrm>
              <a:off x="11383528" y="441325"/>
              <a:ext cx="0" cy="109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73419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9"/>
          <p:cNvSpPr txBox="1">
            <a:spLocks noChangeArrowheads="1"/>
          </p:cNvSpPr>
          <p:nvPr/>
        </p:nvSpPr>
        <p:spPr bwMode="auto">
          <a:xfrm>
            <a:off x="6481763" y="684791"/>
            <a:ext cx="292893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900" b="1" dirty="0"/>
              <a:t>EXISTENCIA DEL MES ANTERIOR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INGRESOS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EGRESOS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EXISTENCIA A FIN DE MES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DÍAS PACIENTE EN EL MES</a:t>
            </a:r>
          </a:p>
        </p:txBody>
      </p:sp>
      <p:sp>
        <p:nvSpPr>
          <p:cNvPr id="2051" name="Line 22"/>
          <p:cNvSpPr>
            <a:spLocks noChangeShapeType="1"/>
          </p:cNvSpPr>
          <p:nvPr/>
        </p:nvSpPr>
        <p:spPr bwMode="auto">
          <a:xfrm>
            <a:off x="895350" y="6990341"/>
            <a:ext cx="1130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2" name="Text Box 150"/>
          <p:cNvSpPr txBox="1">
            <a:spLocks noChangeArrowheads="1"/>
          </p:cNvSpPr>
          <p:nvPr/>
        </p:nvSpPr>
        <p:spPr bwMode="auto">
          <a:xfrm>
            <a:off x="10634663" y="1877003"/>
            <a:ext cx="12827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M O T I V O</a:t>
            </a:r>
            <a:endParaRPr lang="es-ES_tradnl" sz="800" b="1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028700" y="162503"/>
            <a:ext cx="1106963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/>
          <a:p>
            <a:pPr algn="ctr" defTabSz="1025525"/>
            <a:r>
              <a:rPr lang="en-US" sz="1400" b="1">
                <a:solidFill>
                  <a:schemeClr val="tx2"/>
                </a:solidFill>
              </a:rPr>
              <a:t>H O J A   D E   H O S P I T A L I Z A C I Ó N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300" b="1">
                <a:solidFill>
                  <a:schemeClr val="tx2"/>
                </a:solidFill>
              </a:rPr>
              <a:t>UNIDAD DE CONSULTA EXTERNA  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889000" y="673678"/>
            <a:ext cx="29273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70000"/>
              </a:spcBef>
            </a:pPr>
            <a:r>
              <a:rPr lang="es-ES_tradnl" sz="700" b="1"/>
              <a:t>NOMBRE UNIDAD:</a:t>
            </a:r>
          </a:p>
          <a:p>
            <a:pPr>
              <a:spcBef>
                <a:spcPct val="70000"/>
              </a:spcBef>
            </a:pPr>
            <a:endParaRPr lang="es-ES_tradnl" sz="700" b="1"/>
          </a:p>
          <a:p>
            <a:pPr>
              <a:spcBef>
                <a:spcPct val="70000"/>
              </a:spcBef>
            </a:pPr>
            <a:r>
              <a:rPr lang="es-ES_tradnl" sz="700" b="1"/>
              <a:t>CLUES:</a:t>
            </a:r>
          </a:p>
          <a:p>
            <a:pPr>
              <a:spcBef>
                <a:spcPct val="70000"/>
              </a:spcBef>
            </a:pPr>
            <a:endParaRPr lang="es-ES_tradnl" sz="700" b="1"/>
          </a:p>
          <a:p>
            <a:pPr>
              <a:spcBef>
                <a:spcPct val="70000"/>
              </a:spcBef>
            </a:pPr>
            <a:r>
              <a:rPr lang="es-ES_tradnl" sz="700" b="1"/>
              <a:t>RESPONSABLE LLENADO:</a:t>
            </a:r>
          </a:p>
        </p:txBody>
      </p:sp>
      <p:sp>
        <p:nvSpPr>
          <p:cNvPr id="2055" name="Line 16"/>
          <p:cNvSpPr>
            <a:spLocks noChangeShapeType="1"/>
          </p:cNvSpPr>
          <p:nvPr/>
        </p:nvSpPr>
        <p:spPr bwMode="auto">
          <a:xfrm>
            <a:off x="889000" y="392170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17"/>
          <p:cNvSpPr>
            <a:spLocks noChangeShapeType="1"/>
          </p:cNvSpPr>
          <p:nvPr/>
        </p:nvSpPr>
        <p:spPr bwMode="auto">
          <a:xfrm>
            <a:off x="895350" y="41328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18"/>
          <p:cNvSpPr>
            <a:spLocks noChangeShapeType="1"/>
          </p:cNvSpPr>
          <p:nvPr/>
        </p:nvSpPr>
        <p:spPr bwMode="auto">
          <a:xfrm>
            <a:off x="895350" y="6375978"/>
            <a:ext cx="1131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9"/>
          <p:cNvSpPr>
            <a:spLocks noChangeShapeType="1"/>
          </p:cNvSpPr>
          <p:nvPr/>
        </p:nvSpPr>
        <p:spPr bwMode="auto">
          <a:xfrm>
            <a:off x="889000" y="5760028"/>
            <a:ext cx="1131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20"/>
          <p:cNvSpPr>
            <a:spLocks noChangeShapeType="1"/>
          </p:cNvSpPr>
          <p:nvPr/>
        </p:nvSpPr>
        <p:spPr bwMode="auto">
          <a:xfrm>
            <a:off x="889000" y="5971166"/>
            <a:ext cx="1131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21"/>
          <p:cNvSpPr>
            <a:spLocks noChangeShapeType="1"/>
          </p:cNvSpPr>
          <p:nvPr/>
        </p:nvSpPr>
        <p:spPr bwMode="auto">
          <a:xfrm>
            <a:off x="889000" y="6174366"/>
            <a:ext cx="11298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25"/>
          <p:cNvSpPr>
            <a:spLocks noChangeShapeType="1"/>
          </p:cNvSpPr>
          <p:nvPr/>
        </p:nvSpPr>
        <p:spPr bwMode="auto">
          <a:xfrm>
            <a:off x="908050" y="372485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26"/>
          <p:cNvSpPr>
            <a:spLocks noChangeShapeType="1"/>
          </p:cNvSpPr>
          <p:nvPr/>
        </p:nvSpPr>
        <p:spPr bwMode="auto">
          <a:xfrm>
            <a:off x="889000" y="657600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27"/>
          <p:cNvSpPr>
            <a:spLocks noChangeShapeType="1"/>
          </p:cNvSpPr>
          <p:nvPr/>
        </p:nvSpPr>
        <p:spPr bwMode="auto">
          <a:xfrm>
            <a:off x="889000" y="6790316"/>
            <a:ext cx="11298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28"/>
          <p:cNvSpPr>
            <a:spLocks noChangeShapeType="1"/>
          </p:cNvSpPr>
          <p:nvPr/>
        </p:nvSpPr>
        <p:spPr bwMode="auto">
          <a:xfrm flipH="1">
            <a:off x="890588" y="1703966"/>
            <a:ext cx="11317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30"/>
          <p:cNvSpPr>
            <a:spLocks noChangeShapeType="1"/>
          </p:cNvSpPr>
          <p:nvPr/>
        </p:nvSpPr>
        <p:spPr bwMode="auto">
          <a:xfrm>
            <a:off x="6353175" y="694316"/>
            <a:ext cx="0" cy="1022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54"/>
          <p:cNvSpPr>
            <a:spLocks noChangeShapeType="1"/>
          </p:cNvSpPr>
          <p:nvPr/>
        </p:nvSpPr>
        <p:spPr bwMode="auto">
          <a:xfrm>
            <a:off x="904875" y="29009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55"/>
          <p:cNvSpPr>
            <a:spLocks noChangeShapeType="1"/>
          </p:cNvSpPr>
          <p:nvPr/>
        </p:nvSpPr>
        <p:spPr bwMode="auto">
          <a:xfrm>
            <a:off x="900113" y="2696153"/>
            <a:ext cx="11309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56"/>
          <p:cNvSpPr>
            <a:spLocks noChangeShapeType="1"/>
          </p:cNvSpPr>
          <p:nvPr/>
        </p:nvSpPr>
        <p:spPr bwMode="auto">
          <a:xfrm>
            <a:off x="890588" y="310096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57"/>
          <p:cNvSpPr>
            <a:spLocks noChangeShapeType="1"/>
          </p:cNvSpPr>
          <p:nvPr/>
        </p:nvSpPr>
        <p:spPr bwMode="auto">
          <a:xfrm>
            <a:off x="904875" y="351371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58"/>
          <p:cNvSpPr>
            <a:spLocks noChangeShapeType="1"/>
          </p:cNvSpPr>
          <p:nvPr/>
        </p:nvSpPr>
        <p:spPr bwMode="auto">
          <a:xfrm>
            <a:off x="900113" y="3308928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59"/>
          <p:cNvSpPr>
            <a:spLocks noChangeShapeType="1"/>
          </p:cNvSpPr>
          <p:nvPr/>
        </p:nvSpPr>
        <p:spPr bwMode="auto">
          <a:xfrm>
            <a:off x="898525" y="494881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60"/>
          <p:cNvSpPr>
            <a:spLocks noChangeShapeType="1"/>
          </p:cNvSpPr>
          <p:nvPr/>
        </p:nvSpPr>
        <p:spPr bwMode="auto">
          <a:xfrm>
            <a:off x="904875" y="5150428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61"/>
          <p:cNvSpPr>
            <a:spLocks noChangeShapeType="1"/>
          </p:cNvSpPr>
          <p:nvPr/>
        </p:nvSpPr>
        <p:spPr bwMode="auto">
          <a:xfrm>
            <a:off x="908050" y="47424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62"/>
          <p:cNvSpPr>
            <a:spLocks noChangeShapeType="1"/>
          </p:cNvSpPr>
          <p:nvPr/>
        </p:nvSpPr>
        <p:spPr bwMode="auto">
          <a:xfrm>
            <a:off x="914400" y="453130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63"/>
          <p:cNvSpPr>
            <a:spLocks noChangeShapeType="1"/>
          </p:cNvSpPr>
          <p:nvPr/>
        </p:nvSpPr>
        <p:spPr bwMode="auto">
          <a:xfrm>
            <a:off x="909638" y="43360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64"/>
          <p:cNvSpPr>
            <a:spLocks noChangeShapeType="1"/>
          </p:cNvSpPr>
          <p:nvPr/>
        </p:nvSpPr>
        <p:spPr bwMode="auto">
          <a:xfrm>
            <a:off x="908050" y="535521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65"/>
          <p:cNvSpPr>
            <a:spLocks noChangeShapeType="1"/>
          </p:cNvSpPr>
          <p:nvPr/>
        </p:nvSpPr>
        <p:spPr bwMode="auto">
          <a:xfrm>
            <a:off x="901700" y="556476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Text Box 67"/>
          <p:cNvSpPr txBox="1">
            <a:spLocks noChangeArrowheads="1"/>
          </p:cNvSpPr>
          <p:nvPr/>
        </p:nvSpPr>
        <p:spPr bwMode="auto">
          <a:xfrm>
            <a:off x="928688" y="6979228"/>
            <a:ext cx="134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s-ES_tradnl" sz="800" b="1"/>
              <a:t>T O T A L</a:t>
            </a:r>
          </a:p>
        </p:txBody>
      </p:sp>
      <p:sp>
        <p:nvSpPr>
          <p:cNvPr id="2079" name="Text Box 119"/>
          <p:cNvSpPr txBox="1">
            <a:spLocks noChangeArrowheads="1"/>
          </p:cNvSpPr>
          <p:nvPr/>
        </p:nvSpPr>
        <p:spPr bwMode="auto">
          <a:xfrm>
            <a:off x="4168775" y="1689678"/>
            <a:ext cx="977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800" b="1"/>
              <a:t>I N G R E S O</a:t>
            </a:r>
          </a:p>
        </p:txBody>
      </p:sp>
      <p:sp>
        <p:nvSpPr>
          <p:cNvPr id="2080" name="Text Box 121"/>
          <p:cNvSpPr txBox="1">
            <a:spLocks noChangeArrowheads="1"/>
          </p:cNvSpPr>
          <p:nvPr/>
        </p:nvSpPr>
        <p:spPr bwMode="auto">
          <a:xfrm>
            <a:off x="911225" y="2011941"/>
            <a:ext cx="1971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900" b="1"/>
              <a:t>NOMBRE Y/O EXPEDIENTE</a:t>
            </a:r>
          </a:p>
        </p:txBody>
      </p:sp>
      <p:sp>
        <p:nvSpPr>
          <p:cNvPr id="2081" name="Line 124"/>
          <p:cNvSpPr>
            <a:spLocks noChangeShapeType="1"/>
          </p:cNvSpPr>
          <p:nvPr/>
        </p:nvSpPr>
        <p:spPr bwMode="auto">
          <a:xfrm>
            <a:off x="11933238" y="1880178"/>
            <a:ext cx="1587" cy="541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125"/>
          <p:cNvSpPr>
            <a:spLocks noChangeShapeType="1"/>
          </p:cNvSpPr>
          <p:nvPr/>
        </p:nvSpPr>
        <p:spPr bwMode="auto">
          <a:xfrm>
            <a:off x="11661775" y="2043691"/>
            <a:ext cx="4763" cy="525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126"/>
          <p:cNvSpPr>
            <a:spLocks noChangeShapeType="1"/>
          </p:cNvSpPr>
          <p:nvPr/>
        </p:nvSpPr>
        <p:spPr bwMode="auto">
          <a:xfrm flipH="1">
            <a:off x="11129963" y="2043691"/>
            <a:ext cx="1587" cy="524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127"/>
          <p:cNvSpPr>
            <a:spLocks noChangeShapeType="1"/>
          </p:cNvSpPr>
          <p:nvPr/>
        </p:nvSpPr>
        <p:spPr bwMode="auto">
          <a:xfrm flipH="1">
            <a:off x="10872788" y="2056391"/>
            <a:ext cx="0" cy="524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Line 133"/>
          <p:cNvSpPr>
            <a:spLocks noChangeShapeType="1"/>
          </p:cNvSpPr>
          <p:nvPr/>
        </p:nvSpPr>
        <p:spPr bwMode="auto">
          <a:xfrm>
            <a:off x="3919538" y="1691266"/>
            <a:ext cx="0" cy="5284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6" name="Line 135"/>
          <p:cNvSpPr>
            <a:spLocks noChangeShapeType="1"/>
          </p:cNvSpPr>
          <p:nvPr/>
        </p:nvSpPr>
        <p:spPr bwMode="auto">
          <a:xfrm>
            <a:off x="5373688" y="1873828"/>
            <a:ext cx="0" cy="5114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7" name="Line 136"/>
          <p:cNvSpPr>
            <a:spLocks noChangeShapeType="1"/>
          </p:cNvSpPr>
          <p:nvPr/>
        </p:nvSpPr>
        <p:spPr bwMode="auto">
          <a:xfrm>
            <a:off x="5141913" y="1705553"/>
            <a:ext cx="0" cy="528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137"/>
          <p:cNvSpPr>
            <a:spLocks noChangeShapeType="1"/>
          </p:cNvSpPr>
          <p:nvPr/>
        </p:nvSpPr>
        <p:spPr bwMode="auto">
          <a:xfrm>
            <a:off x="4895850" y="1877003"/>
            <a:ext cx="0" cy="511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138"/>
          <p:cNvSpPr>
            <a:spLocks noChangeShapeType="1"/>
          </p:cNvSpPr>
          <p:nvPr/>
        </p:nvSpPr>
        <p:spPr bwMode="auto">
          <a:xfrm>
            <a:off x="4648200" y="1877003"/>
            <a:ext cx="1588" cy="540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139"/>
          <p:cNvSpPr>
            <a:spLocks noChangeShapeType="1"/>
          </p:cNvSpPr>
          <p:nvPr/>
        </p:nvSpPr>
        <p:spPr bwMode="auto">
          <a:xfrm>
            <a:off x="4418013" y="1873828"/>
            <a:ext cx="1587" cy="541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140"/>
          <p:cNvSpPr>
            <a:spLocks noChangeShapeType="1"/>
          </p:cNvSpPr>
          <p:nvPr/>
        </p:nvSpPr>
        <p:spPr bwMode="auto">
          <a:xfrm flipH="1">
            <a:off x="4170363" y="1710316"/>
            <a:ext cx="6350" cy="5576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Text Box 151"/>
          <p:cNvSpPr txBox="1">
            <a:spLocks noChangeArrowheads="1"/>
          </p:cNvSpPr>
          <p:nvPr/>
        </p:nvSpPr>
        <p:spPr bwMode="auto">
          <a:xfrm>
            <a:off x="7092950" y="1981778"/>
            <a:ext cx="9667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PLANIFICACIÓN</a:t>
            </a:r>
          </a:p>
          <a:p>
            <a:pPr algn="ctr">
              <a:lnSpc>
                <a:spcPct val="90000"/>
              </a:lnSpc>
            </a:pPr>
            <a:r>
              <a:rPr lang="es-ES_tradnl" sz="700" b="1"/>
              <a:t>FAMILIAR</a:t>
            </a:r>
          </a:p>
        </p:txBody>
      </p:sp>
      <p:sp>
        <p:nvSpPr>
          <p:cNvPr id="2093" name="Line 134"/>
          <p:cNvSpPr>
            <a:spLocks noChangeShapeType="1"/>
          </p:cNvSpPr>
          <p:nvPr/>
        </p:nvSpPr>
        <p:spPr bwMode="auto">
          <a:xfrm>
            <a:off x="3692525" y="1702378"/>
            <a:ext cx="0" cy="528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4" name="Text Box 156"/>
          <p:cNvSpPr txBox="1">
            <a:spLocks noChangeArrowheads="1"/>
          </p:cNvSpPr>
          <p:nvPr/>
        </p:nvSpPr>
        <p:spPr bwMode="auto">
          <a:xfrm rot="-5400000">
            <a:off x="10758488" y="1335666"/>
            <a:ext cx="985837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s-ES_tradnl" sz="700" b="1"/>
              <a:t>DÍA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CURACIÓN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MEJORÍA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OTRA UNIDAD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VOLUNTARIO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DEFUNCIÓN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DÍAS ESTANCIA</a:t>
            </a:r>
          </a:p>
        </p:txBody>
      </p:sp>
      <p:sp>
        <p:nvSpPr>
          <p:cNvPr id="2095" name="Text Box 161"/>
          <p:cNvSpPr txBox="1">
            <a:spLocks noChangeArrowheads="1"/>
          </p:cNvSpPr>
          <p:nvPr/>
        </p:nvSpPr>
        <p:spPr bwMode="auto">
          <a:xfrm rot="-5400000">
            <a:off x="7241381" y="1896847"/>
            <a:ext cx="67627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_tradnl" sz="700" b="1"/>
          </a:p>
          <a:p>
            <a:r>
              <a:rPr lang="es-ES_tradnl" sz="700" b="1"/>
              <a:t>INSER-CIÓN DIU</a:t>
            </a:r>
          </a:p>
          <a:p>
            <a:endParaRPr lang="es-ES_tradnl" sz="700" b="1">
              <a:solidFill>
                <a:schemeClr val="accent2"/>
              </a:solidFill>
            </a:endParaRPr>
          </a:p>
          <a:p>
            <a:r>
              <a:rPr lang="es-ES_tradnl" sz="700" b="1"/>
              <a:t>O T B</a:t>
            </a:r>
          </a:p>
          <a:p>
            <a:endParaRPr lang="es-ES_tradnl" sz="700" b="1"/>
          </a:p>
          <a:p>
            <a:r>
              <a:rPr lang="es-ES_tradnl" sz="700" b="1"/>
              <a:t>VASEC-TOMÍA</a:t>
            </a:r>
          </a:p>
          <a:p>
            <a:endParaRPr lang="es-ES_tradnl" sz="700"/>
          </a:p>
        </p:txBody>
      </p:sp>
      <p:sp>
        <p:nvSpPr>
          <p:cNvPr id="2096" name="Line 162"/>
          <p:cNvSpPr>
            <a:spLocks noChangeShapeType="1"/>
          </p:cNvSpPr>
          <p:nvPr/>
        </p:nvSpPr>
        <p:spPr bwMode="auto">
          <a:xfrm>
            <a:off x="4175125" y="1873828"/>
            <a:ext cx="8021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7" name="Text Box 164"/>
          <p:cNvSpPr txBox="1">
            <a:spLocks noChangeArrowheads="1"/>
          </p:cNvSpPr>
          <p:nvPr/>
        </p:nvSpPr>
        <p:spPr bwMode="auto">
          <a:xfrm>
            <a:off x="5111750" y="1696028"/>
            <a:ext cx="28686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800" b="1"/>
              <a:t>H O S P I T A L I Z A C I Ó N</a:t>
            </a:r>
          </a:p>
        </p:txBody>
      </p:sp>
      <p:sp>
        <p:nvSpPr>
          <p:cNvPr id="2098" name="Line 165"/>
          <p:cNvSpPr>
            <a:spLocks noChangeShapeType="1"/>
          </p:cNvSpPr>
          <p:nvPr/>
        </p:nvSpPr>
        <p:spPr bwMode="auto">
          <a:xfrm>
            <a:off x="10329863" y="1873828"/>
            <a:ext cx="0" cy="510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9" name="Line 166"/>
          <p:cNvSpPr>
            <a:spLocks noChangeShapeType="1"/>
          </p:cNvSpPr>
          <p:nvPr/>
        </p:nvSpPr>
        <p:spPr bwMode="auto">
          <a:xfrm flipH="1">
            <a:off x="11398250" y="2043691"/>
            <a:ext cx="1588" cy="524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0" name="Text Box 167"/>
          <p:cNvSpPr txBox="1">
            <a:spLocks noChangeArrowheads="1"/>
          </p:cNvSpPr>
          <p:nvPr/>
        </p:nvSpPr>
        <p:spPr bwMode="auto">
          <a:xfrm>
            <a:off x="7999413" y="1689678"/>
            <a:ext cx="4167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800" b="1"/>
              <a:t>E  G  R  E  S  O</a:t>
            </a:r>
          </a:p>
        </p:txBody>
      </p:sp>
      <p:sp>
        <p:nvSpPr>
          <p:cNvPr id="2101" name="Line 168"/>
          <p:cNvSpPr>
            <a:spLocks noChangeShapeType="1"/>
          </p:cNvSpPr>
          <p:nvPr/>
        </p:nvSpPr>
        <p:spPr bwMode="auto">
          <a:xfrm>
            <a:off x="10609263" y="2043691"/>
            <a:ext cx="1322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2" name="Text Box 169"/>
          <p:cNvSpPr txBox="1">
            <a:spLocks noChangeArrowheads="1"/>
          </p:cNvSpPr>
          <p:nvPr/>
        </p:nvSpPr>
        <p:spPr bwMode="auto">
          <a:xfrm>
            <a:off x="7993063" y="2110366"/>
            <a:ext cx="2312987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DIAGNÓSTICO PRINCIPAL</a:t>
            </a:r>
            <a:endParaRPr lang="es-ES_tradnl" sz="800" b="1"/>
          </a:p>
        </p:txBody>
      </p:sp>
      <p:sp>
        <p:nvSpPr>
          <p:cNvPr id="2103" name="Line 170"/>
          <p:cNvSpPr>
            <a:spLocks noChangeShapeType="1"/>
          </p:cNvSpPr>
          <p:nvPr/>
        </p:nvSpPr>
        <p:spPr bwMode="auto">
          <a:xfrm flipH="1">
            <a:off x="7975600" y="1705553"/>
            <a:ext cx="3175" cy="559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4" name="Line 171"/>
          <p:cNvSpPr>
            <a:spLocks noChangeShapeType="1"/>
          </p:cNvSpPr>
          <p:nvPr/>
        </p:nvSpPr>
        <p:spPr bwMode="auto">
          <a:xfrm>
            <a:off x="7713663" y="2229428"/>
            <a:ext cx="3175" cy="506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5" name="Line 172"/>
          <p:cNvSpPr>
            <a:spLocks noChangeShapeType="1"/>
          </p:cNvSpPr>
          <p:nvPr/>
        </p:nvSpPr>
        <p:spPr bwMode="auto">
          <a:xfrm>
            <a:off x="7445375" y="2229428"/>
            <a:ext cx="3175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6" name="Line 174"/>
          <p:cNvSpPr>
            <a:spLocks noChangeShapeType="1"/>
          </p:cNvSpPr>
          <p:nvPr/>
        </p:nvSpPr>
        <p:spPr bwMode="auto">
          <a:xfrm flipH="1">
            <a:off x="5378450" y="2011941"/>
            <a:ext cx="2582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7" name="Line 175"/>
          <p:cNvSpPr>
            <a:spLocks noChangeShapeType="1"/>
          </p:cNvSpPr>
          <p:nvPr/>
        </p:nvSpPr>
        <p:spPr bwMode="auto">
          <a:xfrm>
            <a:off x="7181850" y="2229428"/>
            <a:ext cx="792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8" name="Text Box 177"/>
          <p:cNvSpPr txBox="1">
            <a:spLocks noChangeArrowheads="1"/>
          </p:cNvSpPr>
          <p:nvPr/>
        </p:nvSpPr>
        <p:spPr bwMode="auto">
          <a:xfrm>
            <a:off x="5378450" y="1857953"/>
            <a:ext cx="25860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INTERVENCIÓN QUIRÚRGICA</a:t>
            </a:r>
          </a:p>
        </p:txBody>
      </p:sp>
      <p:sp>
        <p:nvSpPr>
          <p:cNvPr id="2109" name="Line 178"/>
          <p:cNvSpPr>
            <a:spLocks noChangeShapeType="1"/>
          </p:cNvSpPr>
          <p:nvPr/>
        </p:nvSpPr>
        <p:spPr bwMode="auto">
          <a:xfrm>
            <a:off x="9578975" y="668916"/>
            <a:ext cx="0" cy="1036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0" name="Line 179"/>
          <p:cNvSpPr>
            <a:spLocks noChangeShapeType="1"/>
          </p:cNvSpPr>
          <p:nvPr/>
        </p:nvSpPr>
        <p:spPr bwMode="auto">
          <a:xfrm>
            <a:off x="6345238" y="894341"/>
            <a:ext cx="322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1" name="Line 180"/>
          <p:cNvSpPr>
            <a:spLocks noChangeShapeType="1"/>
          </p:cNvSpPr>
          <p:nvPr/>
        </p:nvSpPr>
        <p:spPr bwMode="auto">
          <a:xfrm>
            <a:off x="6351588" y="1102303"/>
            <a:ext cx="3221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2" name="Line 181"/>
          <p:cNvSpPr>
            <a:spLocks noChangeShapeType="1"/>
          </p:cNvSpPr>
          <p:nvPr/>
        </p:nvSpPr>
        <p:spPr bwMode="auto">
          <a:xfrm>
            <a:off x="6345238" y="1302328"/>
            <a:ext cx="322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3" name="Line 182"/>
          <p:cNvSpPr>
            <a:spLocks noChangeShapeType="1"/>
          </p:cNvSpPr>
          <p:nvPr/>
        </p:nvSpPr>
        <p:spPr bwMode="auto">
          <a:xfrm>
            <a:off x="6351588" y="1503941"/>
            <a:ext cx="3221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4" name="Line 184"/>
          <p:cNvSpPr>
            <a:spLocks noChangeShapeType="1"/>
          </p:cNvSpPr>
          <p:nvPr/>
        </p:nvSpPr>
        <p:spPr bwMode="auto">
          <a:xfrm>
            <a:off x="8812213" y="675266"/>
            <a:ext cx="0" cy="1023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5" name="Line 185"/>
          <p:cNvSpPr>
            <a:spLocks noChangeShapeType="1"/>
          </p:cNvSpPr>
          <p:nvPr/>
        </p:nvSpPr>
        <p:spPr bwMode="auto">
          <a:xfrm>
            <a:off x="901700" y="1026103"/>
            <a:ext cx="5443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6" name="Line 186"/>
          <p:cNvSpPr>
            <a:spLocks noChangeShapeType="1"/>
          </p:cNvSpPr>
          <p:nvPr/>
        </p:nvSpPr>
        <p:spPr bwMode="auto">
          <a:xfrm>
            <a:off x="908050" y="1397578"/>
            <a:ext cx="5437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7" name="Rectangle 187" descr="10%"/>
          <p:cNvSpPr>
            <a:spLocks noChangeArrowheads="1"/>
          </p:cNvSpPr>
          <p:nvPr/>
        </p:nvSpPr>
        <p:spPr bwMode="auto">
          <a:xfrm>
            <a:off x="4659313" y="7006216"/>
            <a:ext cx="2525712" cy="27146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8" name="Rectangle 188" descr="10%"/>
          <p:cNvSpPr>
            <a:spLocks noChangeArrowheads="1"/>
          </p:cNvSpPr>
          <p:nvPr/>
        </p:nvSpPr>
        <p:spPr bwMode="auto">
          <a:xfrm>
            <a:off x="8004175" y="6998278"/>
            <a:ext cx="2598738" cy="2794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" name="Line 128"/>
          <p:cNvSpPr>
            <a:spLocks noChangeShapeType="1"/>
          </p:cNvSpPr>
          <p:nvPr/>
        </p:nvSpPr>
        <p:spPr bwMode="auto">
          <a:xfrm flipH="1">
            <a:off x="10593388" y="1873828"/>
            <a:ext cx="7937" cy="541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0" name="Text Box 189"/>
          <p:cNvSpPr txBox="1">
            <a:spLocks noChangeArrowheads="1"/>
          </p:cNvSpPr>
          <p:nvPr/>
        </p:nvSpPr>
        <p:spPr bwMode="auto">
          <a:xfrm>
            <a:off x="9847263" y="797503"/>
            <a:ext cx="2312987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CAMAS CENSABLES EN SERVICIO</a:t>
            </a:r>
            <a:endParaRPr lang="es-ES_tradnl" sz="800" b="1"/>
          </a:p>
        </p:txBody>
      </p:sp>
      <p:sp>
        <p:nvSpPr>
          <p:cNvPr id="2121" name="Rectangle 190"/>
          <p:cNvSpPr>
            <a:spLocks noChangeArrowheads="1"/>
          </p:cNvSpPr>
          <p:nvPr/>
        </p:nvSpPr>
        <p:spPr bwMode="auto">
          <a:xfrm>
            <a:off x="10445750" y="1095953"/>
            <a:ext cx="974725" cy="20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2" name="Text Box 192"/>
          <p:cNvSpPr txBox="1">
            <a:spLocks noChangeArrowheads="1"/>
          </p:cNvSpPr>
          <p:nvPr/>
        </p:nvSpPr>
        <p:spPr bwMode="auto">
          <a:xfrm>
            <a:off x="5383213" y="2084966"/>
            <a:ext cx="1763712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PRINCIPAL</a:t>
            </a:r>
          </a:p>
        </p:txBody>
      </p:sp>
      <p:sp>
        <p:nvSpPr>
          <p:cNvPr id="2123" name="Line 173"/>
          <p:cNvSpPr>
            <a:spLocks noChangeShapeType="1"/>
          </p:cNvSpPr>
          <p:nvPr/>
        </p:nvSpPr>
        <p:spPr bwMode="auto">
          <a:xfrm flipH="1">
            <a:off x="7180263" y="2005591"/>
            <a:ext cx="3175" cy="528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4" name="Text Box 199"/>
          <p:cNvSpPr txBox="1">
            <a:spLocks noChangeArrowheads="1"/>
          </p:cNvSpPr>
          <p:nvPr/>
        </p:nvSpPr>
        <p:spPr bwMode="auto">
          <a:xfrm rot="-5400000">
            <a:off x="3355182" y="2215934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EDAD</a:t>
            </a:r>
            <a:endParaRPr lang="es-ES" sz="700"/>
          </a:p>
        </p:txBody>
      </p:sp>
      <p:sp>
        <p:nvSpPr>
          <p:cNvPr id="2125" name="Text Box 200"/>
          <p:cNvSpPr txBox="1">
            <a:spLocks noChangeArrowheads="1"/>
          </p:cNvSpPr>
          <p:nvPr/>
        </p:nvSpPr>
        <p:spPr bwMode="auto">
          <a:xfrm rot="-5400000">
            <a:off x="3621882" y="2222284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SEXO</a:t>
            </a:r>
            <a:endParaRPr lang="es-ES" sz="700"/>
          </a:p>
        </p:txBody>
      </p:sp>
      <p:sp>
        <p:nvSpPr>
          <p:cNvPr id="2126" name="Text Box 201"/>
          <p:cNvSpPr txBox="1">
            <a:spLocks noChangeArrowheads="1"/>
          </p:cNvSpPr>
          <p:nvPr/>
        </p:nvSpPr>
        <p:spPr bwMode="auto">
          <a:xfrm>
            <a:off x="2844800" y="1696028"/>
            <a:ext cx="763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600" b="1"/>
              <a:t>DERECHO-</a:t>
            </a:r>
          </a:p>
          <a:p>
            <a:pPr algn="ctr"/>
            <a:r>
              <a:rPr lang="es-ES_tradnl" sz="600" b="1"/>
              <a:t>HABIENTE</a:t>
            </a:r>
          </a:p>
        </p:txBody>
      </p:sp>
      <p:sp>
        <p:nvSpPr>
          <p:cNvPr id="2127" name="Line 202"/>
          <p:cNvSpPr>
            <a:spLocks noChangeShapeType="1"/>
          </p:cNvSpPr>
          <p:nvPr/>
        </p:nvSpPr>
        <p:spPr bwMode="auto">
          <a:xfrm flipH="1">
            <a:off x="2971800" y="1699203"/>
            <a:ext cx="6350" cy="559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8" name="Line 203"/>
          <p:cNvSpPr>
            <a:spLocks noChangeShapeType="1"/>
          </p:cNvSpPr>
          <p:nvPr/>
        </p:nvSpPr>
        <p:spPr bwMode="auto">
          <a:xfrm>
            <a:off x="2970213" y="1943678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29" name="Line 204"/>
          <p:cNvSpPr>
            <a:spLocks noChangeShapeType="1"/>
          </p:cNvSpPr>
          <p:nvPr/>
        </p:nvSpPr>
        <p:spPr bwMode="auto">
          <a:xfrm>
            <a:off x="3214688" y="1943678"/>
            <a:ext cx="0" cy="504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30" name="Line 205"/>
          <p:cNvSpPr>
            <a:spLocks noChangeShapeType="1"/>
          </p:cNvSpPr>
          <p:nvPr/>
        </p:nvSpPr>
        <p:spPr bwMode="auto">
          <a:xfrm>
            <a:off x="3454400" y="1705553"/>
            <a:ext cx="0" cy="528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31" name="Rectangle 187" descr="10%"/>
          <p:cNvSpPr>
            <a:spLocks noChangeArrowheads="1"/>
          </p:cNvSpPr>
          <p:nvPr/>
        </p:nvSpPr>
        <p:spPr bwMode="auto">
          <a:xfrm>
            <a:off x="3000375" y="7001453"/>
            <a:ext cx="1141413" cy="2667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32" name="Text Box 199"/>
          <p:cNvSpPr txBox="1">
            <a:spLocks noChangeArrowheads="1"/>
          </p:cNvSpPr>
          <p:nvPr/>
        </p:nvSpPr>
        <p:spPr bwMode="auto">
          <a:xfrm rot="-5400000">
            <a:off x="2421731" y="2009560"/>
            <a:ext cx="13430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600"/>
              <a:t>SEGURO POPULAR</a:t>
            </a:r>
            <a:endParaRPr lang="es-ES" sz="600"/>
          </a:p>
        </p:txBody>
      </p:sp>
      <p:sp>
        <p:nvSpPr>
          <p:cNvPr id="2133" name="Text Box 199"/>
          <p:cNvSpPr txBox="1">
            <a:spLocks noChangeArrowheads="1"/>
          </p:cNvSpPr>
          <p:nvPr/>
        </p:nvSpPr>
        <p:spPr bwMode="auto">
          <a:xfrm rot="-5400000">
            <a:off x="2897982" y="2219109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OTRAS</a:t>
            </a:r>
            <a:endParaRPr lang="es-ES" sz="700"/>
          </a:p>
        </p:txBody>
      </p:sp>
      <p:sp>
        <p:nvSpPr>
          <p:cNvPr id="2134" name="Text Box 199"/>
          <p:cNvSpPr txBox="1">
            <a:spLocks noChangeArrowheads="1"/>
          </p:cNvSpPr>
          <p:nvPr/>
        </p:nvSpPr>
        <p:spPr bwMode="auto">
          <a:xfrm rot="-5400000">
            <a:off x="3178177" y="2256413"/>
            <a:ext cx="825500" cy="20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 dirty="0" smtClean="0"/>
              <a:t>PROSPERA</a:t>
            </a:r>
            <a:endParaRPr lang="es-ES" sz="700" dirty="0"/>
          </a:p>
        </p:txBody>
      </p:sp>
      <p:sp>
        <p:nvSpPr>
          <p:cNvPr id="2135" name="Text Box 200"/>
          <p:cNvSpPr txBox="1">
            <a:spLocks noChangeArrowheads="1"/>
          </p:cNvSpPr>
          <p:nvPr/>
        </p:nvSpPr>
        <p:spPr bwMode="auto">
          <a:xfrm rot="-5400000">
            <a:off x="3839369" y="2217522"/>
            <a:ext cx="895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PROGRAMADO</a:t>
            </a:r>
            <a:endParaRPr lang="es-ES" sz="700"/>
          </a:p>
        </p:txBody>
      </p:sp>
      <p:sp>
        <p:nvSpPr>
          <p:cNvPr id="2136" name="Text Box 200"/>
          <p:cNvSpPr txBox="1">
            <a:spLocks noChangeArrowheads="1"/>
          </p:cNvSpPr>
          <p:nvPr/>
        </p:nvSpPr>
        <p:spPr bwMode="auto">
          <a:xfrm rot="-5400000">
            <a:off x="4075907" y="2223872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URGENCIA</a:t>
            </a:r>
            <a:endParaRPr lang="es-ES" sz="700"/>
          </a:p>
        </p:txBody>
      </p:sp>
      <p:sp>
        <p:nvSpPr>
          <p:cNvPr id="2137" name="Text Box 200"/>
          <p:cNvSpPr txBox="1">
            <a:spLocks noChangeArrowheads="1"/>
          </p:cNvSpPr>
          <p:nvPr/>
        </p:nvSpPr>
        <p:spPr bwMode="auto">
          <a:xfrm rot="-5400000">
            <a:off x="4321969" y="2217522"/>
            <a:ext cx="895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HORA</a:t>
            </a:r>
            <a:endParaRPr lang="es-ES" sz="700"/>
          </a:p>
        </p:txBody>
      </p:sp>
      <p:sp>
        <p:nvSpPr>
          <p:cNvPr id="2138" name="Text Box 200"/>
          <p:cNvSpPr txBox="1">
            <a:spLocks noChangeArrowheads="1"/>
          </p:cNvSpPr>
          <p:nvPr/>
        </p:nvSpPr>
        <p:spPr bwMode="auto">
          <a:xfrm rot="-5400000">
            <a:off x="4558507" y="2217522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DÌA</a:t>
            </a:r>
            <a:endParaRPr lang="es-ES" sz="700"/>
          </a:p>
        </p:txBody>
      </p:sp>
      <p:sp>
        <p:nvSpPr>
          <p:cNvPr id="2139" name="Text Box 200"/>
          <p:cNvSpPr txBox="1">
            <a:spLocks noChangeArrowheads="1"/>
          </p:cNvSpPr>
          <p:nvPr/>
        </p:nvSpPr>
        <p:spPr bwMode="auto">
          <a:xfrm rot="-5400000">
            <a:off x="4795044" y="2223872"/>
            <a:ext cx="895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CAMA</a:t>
            </a:r>
            <a:endParaRPr lang="es-ES"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1144</TotalTime>
  <Words>126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86</cp:revision>
  <cp:lastPrinted>2015-10-22T22:37:32Z</cp:lastPrinted>
  <dcterms:created xsi:type="dcterms:W3CDTF">1999-08-26T18:48:18Z</dcterms:created>
  <dcterms:modified xsi:type="dcterms:W3CDTF">2015-11-09T23:28:26Z</dcterms:modified>
</cp:coreProperties>
</file>